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5143500" cx="9144000"/>
  <p:notesSz cx="6858000" cy="9144000"/>
  <p:embeddedFontLst>
    <p:embeddedFont>
      <p:font typeface="Lobster"/>
      <p:regular r:id="rId19"/>
    </p:embeddedFont>
    <p:embeddedFont>
      <p:font typeface="Pacifico"/>
      <p:regular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1" roundtripDataSignature="AMtx7micBsg0hTe8WhjI25cyGpMm+g1i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Pacifico-regular.fntdata"/><Relationship Id="rId11" Type="http://schemas.openxmlformats.org/officeDocument/2006/relationships/slide" Target="slides/slide7.xml"/><Relationship Id="rId10" Type="http://schemas.openxmlformats.org/officeDocument/2006/relationships/slide" Target="slides/slide6.xml"/><Relationship Id="rId21"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Lobster-regular.fntdata"/><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
              <a:t>They have…, Their…, deer...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
              <a:t>It eats…, wolves...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 name="Shape 17"/>
        <p:cNvGrpSpPr/>
        <p:nvPr/>
      </p:nvGrpSpPr>
      <p:grpSpPr>
        <a:xfrm>
          <a:off x="0" y="0"/>
          <a:ext cx="0" cy="0"/>
          <a:chOff x="0" y="0"/>
          <a:chExt cx="0" cy="0"/>
        </a:xfrm>
      </p:grpSpPr>
      <p:sp>
        <p:nvSpPr>
          <p:cNvPr id="18" name="Google Shape;18;p1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9" name="Google Shape;19;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1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 name="Google Shape;22;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2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2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 name="Google Shape;27;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2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3" name="Google Shape;33;p2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4" name="Google Shape;34;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c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23.jpg"/><Relationship Id="rId5" Type="http://schemas.openxmlformats.org/officeDocument/2006/relationships/image" Target="../media/image20.jpg"/><Relationship Id="rId6"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12.jpg"/><Relationship Id="rId5"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11.jpg"/><Relationship Id="rId5" Type="http://schemas.openxmlformats.org/officeDocument/2006/relationships/image" Target="../media/image5.jpg"/><Relationship Id="rId6"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14.jpg"/><Relationship Id="rId5" Type="http://schemas.openxmlformats.org/officeDocument/2006/relationships/image" Target="../media/image22.jpg"/><Relationship Id="rId6"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421050" y="3693125"/>
            <a:ext cx="4563300" cy="1028400"/>
          </a:xfrm>
          <a:prstGeom prst="rect">
            <a:avLst/>
          </a:prstGeom>
          <a:gradFill>
            <a:gsLst>
              <a:gs pos="0">
                <a:srgbClr val="FF00FF"/>
              </a:gs>
              <a:gs pos="8000">
                <a:srgbClr val="00FFFF"/>
              </a:gs>
              <a:gs pos="49000">
                <a:srgbClr val="FF00FF"/>
              </a:gs>
              <a:gs pos="100000">
                <a:srgbClr val="737373"/>
              </a:gs>
            </a:gsLst>
            <a:path path="circle">
              <a:fillToRect b="50%" l="50%" r="50%" t="50%"/>
            </a:path>
            <a:tileRect/>
          </a:grad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cs">
                <a:latin typeface="Pacifico"/>
                <a:ea typeface="Pacifico"/>
                <a:cs typeface="Pacifico"/>
                <a:sym typeface="Pacifico"/>
              </a:rPr>
              <a:t>Local animals</a:t>
            </a:r>
            <a:endParaRPr>
              <a:latin typeface="Pacifico"/>
              <a:ea typeface="Pacifico"/>
              <a:cs typeface="Pacifico"/>
              <a:sym typeface="Pacifico"/>
            </a:endParaRPr>
          </a:p>
        </p:txBody>
      </p:sp>
      <p:sp>
        <p:nvSpPr>
          <p:cNvPr id="55" name="Google Shape;55;p1"/>
          <p:cNvSpPr txBox="1"/>
          <p:nvPr>
            <p:ph idx="1" type="subTitle"/>
          </p:nvPr>
        </p:nvSpPr>
        <p:spPr>
          <a:xfrm>
            <a:off x="7060825" y="612600"/>
            <a:ext cx="1839600" cy="441600"/>
          </a:xfrm>
          <a:prstGeom prst="rect">
            <a:avLst/>
          </a:prstGeom>
          <a:gradFill>
            <a:gsLst>
              <a:gs pos="0">
                <a:srgbClr val="FF00FF"/>
              </a:gs>
              <a:gs pos="8000">
                <a:srgbClr val="00FFFF"/>
              </a:gs>
              <a:gs pos="49000">
                <a:srgbClr val="FF00FF"/>
              </a:gs>
              <a:gs pos="100000">
                <a:srgbClr val="737373"/>
              </a:gs>
            </a:gsLst>
            <a:path path="circle">
              <a:fillToRect b="50%" l="50%" r="50%" t="50%"/>
            </a:path>
            <a:tileRect/>
          </a:gradFill>
          <a:ln>
            <a:noFill/>
          </a:ln>
        </p:spPr>
        <p:txBody>
          <a:bodyPr anchorCtr="0" anchor="t" bIns="91425" lIns="91425" spcFirstLastPara="1" rIns="91425" wrap="square" tIns="91425">
            <a:normAutofit fontScale="70000" lnSpcReduction="20000"/>
          </a:bodyPr>
          <a:lstStyle/>
          <a:p>
            <a:pPr indent="0" lvl="0" marL="0" rtl="0" algn="ctr">
              <a:lnSpc>
                <a:spcPct val="100000"/>
              </a:lnSpc>
              <a:spcBef>
                <a:spcPts val="0"/>
              </a:spcBef>
              <a:spcAft>
                <a:spcPts val="0"/>
              </a:spcAft>
              <a:buSzPct val="142857"/>
              <a:buNone/>
            </a:pPr>
            <a:r>
              <a:rPr b="1" lang="cs">
                <a:solidFill>
                  <a:schemeClr val="dk1"/>
                </a:solidFill>
                <a:latin typeface="Lobster"/>
                <a:ea typeface="Lobster"/>
                <a:cs typeface="Lobster"/>
                <a:sym typeface="Lobster"/>
              </a:rPr>
              <a:t>animals of pray</a:t>
            </a:r>
            <a:endParaRPr b="1">
              <a:solidFill>
                <a:schemeClr val="dk1"/>
              </a:solidFill>
              <a:latin typeface="Lobster"/>
              <a:ea typeface="Lobster"/>
              <a:cs typeface="Lobster"/>
              <a:sym typeface="Lobs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Google Shape;116;p10"/>
          <p:cNvSpPr txBox="1"/>
          <p:nvPr>
            <p:ph type="title"/>
          </p:nvPr>
        </p:nvSpPr>
        <p:spPr>
          <a:xfrm>
            <a:off x="0" y="0"/>
            <a:ext cx="3305100" cy="5143500"/>
          </a:xfrm>
          <a:prstGeom prst="rect">
            <a:avLst/>
          </a:prstGeom>
          <a:gradFill>
            <a:gsLst>
              <a:gs pos="0">
                <a:srgbClr val="980000"/>
              </a:gs>
              <a:gs pos="16000">
                <a:srgbClr val="FF0000"/>
              </a:gs>
              <a:gs pos="58000">
                <a:srgbClr val="DD7E6B"/>
              </a:gs>
              <a:gs pos="78000">
                <a:srgbClr val="980000"/>
              </a:gs>
              <a:gs pos="93000">
                <a:srgbClr val="FF0000"/>
              </a:gs>
              <a:gs pos="100000">
                <a:srgbClr val="737373"/>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990"/>
              <a:buNone/>
            </a:pPr>
            <a:r>
              <a:rPr b="1" lang="cs" sz="3140">
                <a:latin typeface="Pacifico"/>
                <a:ea typeface="Pacifico"/>
                <a:cs typeface="Pacifico"/>
                <a:sym typeface="Pacifico"/>
              </a:rPr>
              <a:t>Bears history</a:t>
            </a:r>
            <a:endParaRPr b="1" sz="3140">
              <a:latin typeface="Pacifico"/>
              <a:ea typeface="Pacifico"/>
              <a:cs typeface="Pacifico"/>
              <a:sym typeface="Pacifico"/>
            </a:endParaRPr>
          </a:p>
          <a:p>
            <a:pPr indent="0" lvl="0" marL="0" rtl="0" algn="ctr">
              <a:lnSpc>
                <a:spcPct val="100000"/>
              </a:lnSpc>
              <a:spcBef>
                <a:spcPts val="0"/>
              </a:spcBef>
              <a:spcAft>
                <a:spcPts val="0"/>
              </a:spcAft>
              <a:buSzPts val="990"/>
              <a:buNone/>
            </a:pPr>
            <a:r>
              <a:rPr lang="cs" sz="2340">
                <a:latin typeface="Pacifico"/>
                <a:ea typeface="Pacifico"/>
                <a:cs typeface="Pacifico"/>
                <a:sym typeface="Pacifico"/>
              </a:rPr>
              <a:t>The bear at once is descended from a cave bear. The cave bear lived in caves in the Middle Ages. It was up to 4 meters high.  In the Czech Republic there is a skeleton of this bear in the Column - the Shoshovian caves.</a:t>
            </a:r>
            <a:endParaRPr sz="1840">
              <a:latin typeface="Pacifico"/>
              <a:ea typeface="Pacifico"/>
              <a:cs typeface="Pacifico"/>
              <a:sym typeface="Pacific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sp>
        <p:nvSpPr>
          <p:cNvPr id="121" name="Google Shape;121;p11"/>
          <p:cNvSpPr txBox="1"/>
          <p:nvPr>
            <p:ph type="title"/>
          </p:nvPr>
        </p:nvSpPr>
        <p:spPr>
          <a:xfrm>
            <a:off x="194350" y="288575"/>
            <a:ext cx="2934900" cy="669600"/>
          </a:xfrm>
          <a:prstGeom prst="rect">
            <a:avLst/>
          </a:prstGeom>
          <a:gradFill>
            <a:gsLst>
              <a:gs pos="0">
                <a:srgbClr val="00FF00"/>
              </a:gs>
              <a:gs pos="29000">
                <a:srgbClr val="86FF00"/>
              </a:gs>
              <a:gs pos="58000">
                <a:srgbClr val="FFFF00"/>
              </a:gs>
              <a:gs pos="80000">
                <a:srgbClr val="00FF00"/>
              </a:gs>
              <a:gs pos="100000">
                <a:srgbClr val="737373"/>
              </a:gs>
            </a:gsLst>
            <a:path path="circle">
              <a:fillToRect b="50%" l="50%" r="50%" t="50%"/>
            </a:path>
            <a:tileRect/>
          </a:gra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cs" sz="2920">
                <a:latin typeface="Lobster"/>
                <a:ea typeface="Lobster"/>
                <a:cs typeface="Lobster"/>
                <a:sym typeface="Lobster"/>
              </a:rPr>
              <a:t>the fourth animal:</a:t>
            </a:r>
            <a:endParaRPr sz="2920">
              <a:latin typeface="Lobster"/>
              <a:ea typeface="Lobster"/>
              <a:cs typeface="Lobster"/>
              <a:sym typeface="Lobster"/>
            </a:endParaRPr>
          </a:p>
        </p:txBody>
      </p:sp>
      <p:sp>
        <p:nvSpPr>
          <p:cNvPr id="122" name="Google Shape;122;p11"/>
          <p:cNvSpPr txBox="1"/>
          <p:nvPr>
            <p:ph idx="1" type="body"/>
          </p:nvPr>
        </p:nvSpPr>
        <p:spPr>
          <a:xfrm>
            <a:off x="488350" y="3774500"/>
            <a:ext cx="1954200" cy="919200"/>
          </a:xfrm>
          <a:prstGeom prst="rect">
            <a:avLst/>
          </a:prstGeom>
          <a:gradFill>
            <a:gsLst>
              <a:gs pos="0">
                <a:srgbClr val="00FF00"/>
              </a:gs>
              <a:gs pos="29000">
                <a:srgbClr val="86FF00"/>
              </a:gs>
              <a:gs pos="58000">
                <a:srgbClr val="FFFF00"/>
              </a:gs>
              <a:gs pos="80000">
                <a:srgbClr val="00FF00"/>
              </a:gs>
              <a:gs pos="100000">
                <a:srgbClr val="737373"/>
              </a:gs>
            </a:gsLst>
            <a:path path="circle">
              <a:fillToRect b="50%" l="50%" r="50%" t="50%"/>
            </a:path>
            <a:tileRect/>
          </a:grad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SzPts val="1800"/>
              <a:buNone/>
            </a:pPr>
            <a:r>
              <a:rPr b="1" lang="cs" sz="4100">
                <a:solidFill>
                  <a:schemeClr val="dk1"/>
                </a:solidFill>
                <a:latin typeface="Pacifico"/>
                <a:ea typeface="Pacifico"/>
                <a:cs typeface="Pacifico"/>
                <a:sym typeface="Pacifico"/>
              </a:rPr>
              <a:t>Boar</a:t>
            </a:r>
            <a:endParaRPr b="1" sz="4100">
              <a:solidFill>
                <a:schemeClr val="dk1"/>
              </a:solidFill>
              <a:latin typeface="Pacifico"/>
              <a:ea typeface="Pacifico"/>
              <a:cs typeface="Pacifico"/>
              <a:sym typeface="Pacific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 name="Shape 126"/>
        <p:cNvGrpSpPr/>
        <p:nvPr/>
      </p:nvGrpSpPr>
      <p:grpSpPr>
        <a:xfrm>
          <a:off x="0" y="0"/>
          <a:ext cx="0" cy="0"/>
          <a:chOff x="0" y="0"/>
          <a:chExt cx="0" cy="0"/>
        </a:xfrm>
      </p:grpSpPr>
      <p:sp>
        <p:nvSpPr>
          <p:cNvPr id="127" name="Google Shape;127;p12"/>
          <p:cNvSpPr txBox="1"/>
          <p:nvPr>
            <p:ph type="title"/>
          </p:nvPr>
        </p:nvSpPr>
        <p:spPr>
          <a:xfrm>
            <a:off x="4379575" y="136925"/>
            <a:ext cx="4577700" cy="2777100"/>
          </a:xfrm>
          <a:prstGeom prst="rect">
            <a:avLst/>
          </a:prstGeom>
          <a:gradFill>
            <a:gsLst>
              <a:gs pos="0">
                <a:srgbClr val="00FF00"/>
              </a:gs>
              <a:gs pos="29000">
                <a:srgbClr val="86FF00"/>
              </a:gs>
              <a:gs pos="58000">
                <a:srgbClr val="FFFF00"/>
              </a:gs>
              <a:gs pos="80000">
                <a:srgbClr val="00FF00"/>
              </a:gs>
              <a:gs pos="100000">
                <a:srgbClr val="737373"/>
              </a:gs>
            </a:gsLst>
            <a:path path="circle">
              <a:fillToRect b="50%" l="50%" r="50%" t="50%"/>
            </a:path>
            <a:tileRect/>
          </a:grad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44000"/>
              <a:buNone/>
            </a:pPr>
            <a:r>
              <a:rPr lang="cs" sz="2500">
                <a:latin typeface="Pacifico"/>
                <a:ea typeface="Pacifico"/>
                <a:cs typeface="Pacifico"/>
                <a:sym typeface="Pacifico"/>
              </a:rPr>
              <a:t>-</a:t>
            </a:r>
            <a:r>
              <a:rPr lang="cs" sz="1366">
                <a:latin typeface="Pacifico"/>
                <a:ea typeface="Pacifico"/>
                <a:cs typeface="Pacifico"/>
                <a:sym typeface="Pacifico"/>
              </a:rPr>
              <a:t> </a:t>
            </a:r>
            <a:r>
              <a:rPr lang="cs" sz="2466">
                <a:latin typeface="Pacifico"/>
                <a:ea typeface="Pacifico"/>
                <a:cs typeface="Pacifico"/>
                <a:sym typeface="Pacifico"/>
              </a:rPr>
              <a:t>It is from 120 to 180 centimeters long</a:t>
            </a:r>
            <a:endParaRPr sz="2466">
              <a:latin typeface="Pacifico"/>
              <a:ea typeface="Pacifico"/>
              <a:cs typeface="Pacifico"/>
              <a:sym typeface="Pacifico"/>
            </a:endParaRPr>
          </a:p>
          <a:p>
            <a:pPr indent="0" lvl="0" marL="0" rtl="0" algn="l">
              <a:lnSpc>
                <a:spcPct val="100000"/>
              </a:lnSpc>
              <a:spcBef>
                <a:spcPts val="0"/>
              </a:spcBef>
              <a:spcAft>
                <a:spcPts val="0"/>
              </a:spcAft>
              <a:buClr>
                <a:schemeClr val="dk1"/>
              </a:buClr>
              <a:buSzPct val="44606"/>
              <a:buFont typeface="Arial"/>
              <a:buNone/>
            </a:pPr>
            <a:r>
              <a:rPr lang="cs" sz="2466">
                <a:latin typeface="Pacifico"/>
                <a:ea typeface="Pacifico"/>
                <a:cs typeface="Pacifico"/>
                <a:sym typeface="Pacifico"/>
              </a:rPr>
              <a:t> and from 55 to 100 centimeters high.</a:t>
            </a:r>
            <a:endParaRPr sz="2466">
              <a:latin typeface="Pacifico"/>
              <a:ea typeface="Pacifico"/>
              <a:cs typeface="Pacifico"/>
              <a:sym typeface="Pacifico"/>
            </a:endParaRPr>
          </a:p>
          <a:p>
            <a:pPr indent="0" lvl="0" marL="0" rtl="0" algn="l">
              <a:lnSpc>
                <a:spcPct val="100000"/>
              </a:lnSpc>
              <a:spcBef>
                <a:spcPts val="0"/>
              </a:spcBef>
              <a:spcAft>
                <a:spcPts val="0"/>
              </a:spcAft>
              <a:buClr>
                <a:schemeClr val="dk1"/>
              </a:buClr>
              <a:buSzPct val="44606"/>
              <a:buFont typeface="Arial"/>
              <a:buNone/>
            </a:pPr>
            <a:r>
              <a:rPr lang="cs" sz="2466">
                <a:latin typeface="Pacifico"/>
                <a:ea typeface="Pacifico"/>
                <a:cs typeface="Pacifico"/>
                <a:sym typeface="Pacifico"/>
              </a:rPr>
              <a:t>- it weighs from 50 to 90 kilograms.</a:t>
            </a:r>
            <a:endParaRPr sz="2466">
              <a:latin typeface="Pacifico"/>
              <a:ea typeface="Pacifico"/>
              <a:cs typeface="Pacifico"/>
              <a:sym typeface="Pacifico"/>
            </a:endParaRPr>
          </a:p>
          <a:p>
            <a:pPr indent="0" lvl="0" marL="0" rtl="0" algn="l">
              <a:lnSpc>
                <a:spcPct val="100000"/>
              </a:lnSpc>
              <a:spcBef>
                <a:spcPts val="0"/>
              </a:spcBef>
              <a:spcAft>
                <a:spcPts val="0"/>
              </a:spcAft>
              <a:buClr>
                <a:schemeClr val="dk1"/>
              </a:buClr>
              <a:buSzPct val="44606"/>
              <a:buFont typeface="Arial"/>
              <a:buNone/>
            </a:pPr>
            <a:r>
              <a:rPr lang="cs" sz="2466">
                <a:latin typeface="Pacifico"/>
                <a:ea typeface="Pacifico"/>
                <a:cs typeface="Pacifico"/>
                <a:sym typeface="Pacifico"/>
              </a:rPr>
              <a:t>- Its colour is brown and grey.</a:t>
            </a:r>
            <a:endParaRPr sz="2466">
              <a:latin typeface="Pacifico"/>
              <a:ea typeface="Pacifico"/>
              <a:cs typeface="Pacifico"/>
              <a:sym typeface="Pacifico"/>
            </a:endParaRPr>
          </a:p>
          <a:p>
            <a:pPr indent="0" lvl="0" marL="0" rtl="0" algn="l">
              <a:lnSpc>
                <a:spcPct val="100000"/>
              </a:lnSpc>
              <a:spcBef>
                <a:spcPts val="0"/>
              </a:spcBef>
              <a:spcAft>
                <a:spcPts val="0"/>
              </a:spcAft>
              <a:buSzPct val="145985"/>
              <a:buNone/>
            </a:pPr>
            <a:r>
              <a:rPr lang="cs" sz="2466">
                <a:latin typeface="Pacifico"/>
                <a:ea typeface="Pacifico"/>
                <a:cs typeface="Pacifico"/>
                <a:sym typeface="Pacifico"/>
              </a:rPr>
              <a:t>- It eats beech and acorns and</a:t>
            </a:r>
            <a:endParaRPr sz="2466">
              <a:latin typeface="Pacifico"/>
              <a:ea typeface="Pacifico"/>
              <a:cs typeface="Pacifico"/>
              <a:sym typeface="Pacifico"/>
            </a:endParaRPr>
          </a:p>
          <a:p>
            <a:pPr indent="0" lvl="0" marL="0" rtl="0" algn="l">
              <a:lnSpc>
                <a:spcPct val="100000"/>
              </a:lnSpc>
              <a:spcBef>
                <a:spcPts val="0"/>
              </a:spcBef>
              <a:spcAft>
                <a:spcPts val="0"/>
              </a:spcAft>
              <a:buClr>
                <a:schemeClr val="dk1"/>
              </a:buClr>
              <a:buSzPct val="44606"/>
              <a:buFont typeface="Arial"/>
              <a:buNone/>
            </a:pPr>
            <a:r>
              <a:rPr lang="cs" sz="2466">
                <a:latin typeface="Pacifico"/>
                <a:ea typeface="Pacifico"/>
                <a:cs typeface="Pacifico"/>
                <a:sym typeface="Pacifico"/>
              </a:rPr>
              <a:t>sometimes chestnuts.</a:t>
            </a:r>
            <a:endParaRPr sz="2466">
              <a:latin typeface="Pacifico"/>
              <a:ea typeface="Pacifico"/>
              <a:cs typeface="Pacifico"/>
              <a:sym typeface="Pacifico"/>
            </a:endParaRPr>
          </a:p>
          <a:p>
            <a:pPr indent="0" lvl="0" marL="0" rtl="0" algn="ctr">
              <a:lnSpc>
                <a:spcPct val="100000"/>
              </a:lnSpc>
              <a:spcBef>
                <a:spcPts val="0"/>
              </a:spcBef>
              <a:spcAft>
                <a:spcPts val="0"/>
              </a:spcAft>
              <a:buSzPts val="3240"/>
              <a:buNone/>
            </a:pPr>
            <a:r>
              <a:t/>
            </a:r>
            <a:endParaRPr sz="133">
              <a:latin typeface="Pacifico"/>
              <a:ea typeface="Pacifico"/>
              <a:cs typeface="Pacifico"/>
              <a:sym typeface="Pacifico"/>
            </a:endParaRPr>
          </a:p>
        </p:txBody>
      </p:sp>
      <p:pic>
        <p:nvPicPr>
          <p:cNvPr id="128" name="Google Shape;128;p12"/>
          <p:cNvPicPr preferRelativeResize="0"/>
          <p:nvPr/>
        </p:nvPicPr>
        <p:blipFill rotWithShape="1">
          <a:blip r:embed="rId4">
            <a:alphaModFix/>
          </a:blip>
          <a:srcRect b="0" l="0" r="0" t="0"/>
          <a:stretch/>
        </p:blipFill>
        <p:spPr>
          <a:xfrm rot="-812148">
            <a:off x="225313" y="301742"/>
            <a:ext cx="3049547" cy="2287168"/>
          </a:xfrm>
          <a:prstGeom prst="rect">
            <a:avLst/>
          </a:prstGeom>
          <a:noFill/>
          <a:ln>
            <a:noFill/>
          </a:ln>
        </p:spPr>
      </p:pic>
      <p:sp>
        <p:nvSpPr>
          <p:cNvPr id="129" name="Google Shape;129;p12"/>
          <p:cNvSpPr txBox="1"/>
          <p:nvPr/>
        </p:nvSpPr>
        <p:spPr>
          <a:xfrm rot="520593">
            <a:off x="175996" y="2594594"/>
            <a:ext cx="938642" cy="538671"/>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0" i="0" lang="cs" sz="2300" u="none" cap="none" strike="noStrike">
                <a:solidFill>
                  <a:srgbClr val="000000"/>
                </a:solidFill>
                <a:latin typeface="Pacifico"/>
                <a:ea typeface="Pacifico"/>
                <a:cs typeface="Pacifico"/>
                <a:sym typeface="Pacifico"/>
              </a:rPr>
              <a:t>beech</a:t>
            </a:r>
            <a:endParaRPr b="0" i="0" sz="2300" u="none" cap="none" strike="noStrike">
              <a:solidFill>
                <a:srgbClr val="000000"/>
              </a:solidFill>
              <a:latin typeface="Pacifico"/>
              <a:ea typeface="Pacifico"/>
              <a:cs typeface="Pacifico"/>
              <a:sym typeface="Pacifico"/>
            </a:endParaRPr>
          </a:p>
        </p:txBody>
      </p:sp>
      <p:pic>
        <p:nvPicPr>
          <p:cNvPr id="130" name="Google Shape;130;p12"/>
          <p:cNvPicPr preferRelativeResize="0"/>
          <p:nvPr/>
        </p:nvPicPr>
        <p:blipFill rotWithShape="1">
          <a:blip r:embed="rId5">
            <a:alphaModFix/>
          </a:blip>
          <a:srcRect b="0" l="0" r="0" t="0"/>
          <a:stretch/>
        </p:blipFill>
        <p:spPr>
          <a:xfrm rot="1346798">
            <a:off x="2080015" y="2712913"/>
            <a:ext cx="2786245" cy="1871221"/>
          </a:xfrm>
          <a:prstGeom prst="rect">
            <a:avLst/>
          </a:prstGeom>
          <a:noFill/>
          <a:ln>
            <a:noFill/>
          </a:ln>
        </p:spPr>
      </p:pic>
      <p:sp>
        <p:nvSpPr>
          <p:cNvPr id="131" name="Google Shape;131;p12"/>
          <p:cNvSpPr txBox="1"/>
          <p:nvPr/>
        </p:nvSpPr>
        <p:spPr>
          <a:xfrm>
            <a:off x="2639000" y="4168175"/>
            <a:ext cx="1009200" cy="5850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0" lang="cs" sz="2600" u="none" cap="none" strike="noStrike">
                <a:solidFill>
                  <a:srgbClr val="000000"/>
                </a:solidFill>
                <a:latin typeface="Pacifico"/>
                <a:ea typeface="Pacifico"/>
                <a:cs typeface="Pacifico"/>
                <a:sym typeface="Pacifico"/>
              </a:rPr>
              <a:t>acorn</a:t>
            </a:r>
            <a:endParaRPr b="0" i="0" sz="2600" u="none" cap="none" strike="noStrike">
              <a:solidFill>
                <a:srgbClr val="000000"/>
              </a:solidFill>
              <a:latin typeface="Pacifico"/>
              <a:ea typeface="Pacifico"/>
              <a:cs typeface="Pacifico"/>
              <a:sym typeface="Pacifico"/>
            </a:endParaRPr>
          </a:p>
        </p:txBody>
      </p:sp>
      <p:pic>
        <p:nvPicPr>
          <p:cNvPr id="132" name="Google Shape;132;p12"/>
          <p:cNvPicPr preferRelativeResize="0"/>
          <p:nvPr/>
        </p:nvPicPr>
        <p:blipFill rotWithShape="1">
          <a:blip r:embed="rId6">
            <a:alphaModFix/>
          </a:blip>
          <a:srcRect b="0" l="0" r="0" t="0"/>
          <a:stretch/>
        </p:blipFill>
        <p:spPr>
          <a:xfrm rot="563504">
            <a:off x="6120925" y="2897975"/>
            <a:ext cx="2885375" cy="1924675"/>
          </a:xfrm>
          <a:prstGeom prst="rect">
            <a:avLst/>
          </a:prstGeom>
          <a:noFill/>
          <a:ln>
            <a:noFill/>
          </a:ln>
        </p:spPr>
      </p:pic>
      <p:sp>
        <p:nvSpPr>
          <p:cNvPr id="133" name="Google Shape;133;p12"/>
          <p:cNvSpPr txBox="1"/>
          <p:nvPr/>
        </p:nvSpPr>
        <p:spPr>
          <a:xfrm>
            <a:off x="5358625" y="4061350"/>
            <a:ext cx="1193100" cy="5541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cs" sz="2400" u="none" cap="none" strike="noStrike">
                <a:solidFill>
                  <a:srgbClr val="000000"/>
                </a:solidFill>
                <a:latin typeface="Pacifico"/>
                <a:ea typeface="Pacifico"/>
                <a:cs typeface="Pacifico"/>
                <a:sym typeface="Pacifico"/>
              </a:rPr>
              <a:t>chesnut</a:t>
            </a:r>
            <a:endParaRPr b="0" i="0" sz="2400" u="none" cap="none" strike="noStrike">
              <a:solidFill>
                <a:srgbClr val="000000"/>
              </a:solidFill>
              <a:latin typeface="Pacifico"/>
              <a:ea typeface="Pacifico"/>
              <a:cs typeface="Pacifico"/>
              <a:sym typeface="Pacific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 name="Shape 137"/>
        <p:cNvGrpSpPr/>
        <p:nvPr/>
      </p:nvGrpSpPr>
      <p:grpSpPr>
        <a:xfrm>
          <a:off x="0" y="0"/>
          <a:ext cx="0" cy="0"/>
          <a:chOff x="0" y="0"/>
          <a:chExt cx="0" cy="0"/>
        </a:xfrm>
      </p:grpSpPr>
      <p:sp>
        <p:nvSpPr>
          <p:cNvPr id="138" name="Google Shape;138;p13"/>
          <p:cNvSpPr txBox="1"/>
          <p:nvPr>
            <p:ph type="title"/>
          </p:nvPr>
        </p:nvSpPr>
        <p:spPr>
          <a:xfrm>
            <a:off x="0" y="0"/>
            <a:ext cx="9035400" cy="1545000"/>
          </a:xfrm>
          <a:prstGeom prst="rect">
            <a:avLst/>
          </a:prstGeom>
          <a:gradFill>
            <a:gsLst>
              <a:gs pos="0">
                <a:srgbClr val="00FF00"/>
              </a:gs>
              <a:gs pos="29000">
                <a:srgbClr val="86FF00"/>
              </a:gs>
              <a:gs pos="58000">
                <a:srgbClr val="FFFF00"/>
              </a:gs>
              <a:gs pos="80000">
                <a:srgbClr val="00FF00"/>
              </a:gs>
              <a:gs pos="100000">
                <a:srgbClr val="737373"/>
              </a:gs>
            </a:gsLst>
            <a:path path="circle">
              <a:fillToRect b="50%" l="50%" r="50%" t="50%"/>
            </a:path>
            <a:tileRect/>
          </a:grad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7647"/>
              <a:buNone/>
            </a:pPr>
            <a:r>
              <a:rPr lang="cs" sz="3400">
                <a:latin typeface="Pacifico"/>
                <a:ea typeface="Pacifico"/>
                <a:cs typeface="Pacifico"/>
                <a:sym typeface="Pacifico"/>
              </a:rPr>
              <a:t>Boar -</a:t>
            </a:r>
            <a:r>
              <a:rPr lang="cs" sz="3400">
                <a:latin typeface="Pacifico"/>
                <a:ea typeface="Pacifico"/>
                <a:cs typeface="Pacifico"/>
                <a:sym typeface="Pacifico"/>
              </a:rPr>
              <a:t> history</a:t>
            </a:r>
            <a:endParaRPr sz="3400">
              <a:latin typeface="Pacifico"/>
              <a:ea typeface="Pacifico"/>
              <a:cs typeface="Pacifico"/>
              <a:sym typeface="Pacifico"/>
            </a:endParaRPr>
          </a:p>
          <a:p>
            <a:pPr indent="0" lvl="0" marL="0" rtl="0" algn="ctr">
              <a:lnSpc>
                <a:spcPct val="100000"/>
              </a:lnSpc>
              <a:spcBef>
                <a:spcPts val="0"/>
              </a:spcBef>
              <a:spcAft>
                <a:spcPts val="0"/>
              </a:spcAft>
              <a:buSzPct val="174825"/>
              <a:buNone/>
            </a:pPr>
            <a:r>
              <a:rPr lang="cs" sz="2288">
                <a:latin typeface="Pacifico"/>
                <a:ea typeface="Pacifico"/>
                <a:cs typeface="Pacifico"/>
                <a:sym typeface="Pacifico"/>
              </a:rPr>
              <a:t>In the past, pigs were scarce in the Czech Republic. More wolves lived here. After that, there was no wolf. People began hunting wild pigs. It was fun for them. Now boars are only shot when they need to be.</a:t>
            </a:r>
            <a:endParaRPr sz="2288">
              <a:latin typeface="Pacifico"/>
              <a:ea typeface="Pacifico"/>
              <a:cs typeface="Pacifico"/>
              <a:sym typeface="Pacific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p14"/>
          <p:cNvSpPr txBox="1"/>
          <p:nvPr>
            <p:ph type="title"/>
          </p:nvPr>
        </p:nvSpPr>
        <p:spPr>
          <a:xfrm>
            <a:off x="1408100" y="1935725"/>
            <a:ext cx="6023700" cy="841800"/>
          </a:xfrm>
          <a:prstGeom prst="rect">
            <a:avLst/>
          </a:prstGeom>
          <a:gradFill>
            <a:gsLst>
              <a:gs pos="0">
                <a:srgbClr val="FF00FF"/>
              </a:gs>
              <a:gs pos="8000">
                <a:srgbClr val="00FFFF"/>
              </a:gs>
              <a:gs pos="49000">
                <a:srgbClr val="FF00FF"/>
              </a:gs>
              <a:gs pos="100000">
                <a:srgbClr val="737373"/>
              </a:gs>
            </a:gsLst>
            <a:path path="circle">
              <a:fillToRect b="50%" l="50%" r="50%" t="50%"/>
            </a:path>
            <a:tileRect/>
          </a:grad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cs" u="sng">
                <a:latin typeface="Pacifico"/>
                <a:ea typeface="Pacifico"/>
                <a:cs typeface="Pacifico"/>
                <a:sym typeface="Pacifico"/>
              </a:rPr>
              <a:t>Thanks for your attention</a:t>
            </a:r>
            <a:endParaRPr u="sng">
              <a:latin typeface="Pacifico"/>
              <a:ea typeface="Pacifico"/>
              <a:cs typeface="Pacifico"/>
              <a:sym typeface="Pacific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2"/>
          <p:cNvSpPr txBox="1"/>
          <p:nvPr>
            <p:ph type="title"/>
          </p:nvPr>
        </p:nvSpPr>
        <p:spPr>
          <a:xfrm>
            <a:off x="148975" y="126650"/>
            <a:ext cx="2292000" cy="572700"/>
          </a:xfrm>
          <a:prstGeom prst="rect">
            <a:avLst/>
          </a:prstGeom>
          <a:gradFill>
            <a:gsLst>
              <a:gs pos="0">
                <a:srgbClr val="FFFF00"/>
              </a:gs>
              <a:gs pos="24000">
                <a:srgbClr val="FF9900"/>
              </a:gs>
              <a:gs pos="44000">
                <a:srgbClr val="F8D432"/>
              </a:gs>
              <a:gs pos="56000">
                <a:schemeClr val="accent6"/>
              </a:gs>
              <a:gs pos="100000">
                <a:srgbClr val="F0A963"/>
              </a:gs>
            </a:gsLst>
            <a:path path="circle">
              <a:fillToRect b="50%" l="50%" r="50%" t="50%"/>
            </a:path>
            <a:tileRect/>
          </a:gra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cs">
                <a:latin typeface="Lobster"/>
                <a:ea typeface="Lobster"/>
                <a:cs typeface="Lobster"/>
                <a:sym typeface="Lobster"/>
              </a:rPr>
              <a:t>the first animal:</a:t>
            </a:r>
            <a:endParaRPr>
              <a:latin typeface="Lobster"/>
              <a:ea typeface="Lobster"/>
              <a:cs typeface="Lobster"/>
              <a:sym typeface="Lobster"/>
            </a:endParaRPr>
          </a:p>
        </p:txBody>
      </p:sp>
      <p:sp>
        <p:nvSpPr>
          <p:cNvPr id="61" name="Google Shape;61;p2"/>
          <p:cNvSpPr txBox="1"/>
          <p:nvPr>
            <p:ph idx="1" type="body"/>
          </p:nvPr>
        </p:nvSpPr>
        <p:spPr>
          <a:xfrm>
            <a:off x="6629625" y="699350"/>
            <a:ext cx="1775400" cy="1133100"/>
          </a:xfrm>
          <a:prstGeom prst="rect">
            <a:avLst/>
          </a:prstGeom>
          <a:gradFill>
            <a:gsLst>
              <a:gs pos="0">
                <a:srgbClr val="FFFF00"/>
              </a:gs>
              <a:gs pos="24000">
                <a:srgbClr val="FF9900"/>
              </a:gs>
              <a:gs pos="44000">
                <a:srgbClr val="F8D432"/>
              </a:gs>
              <a:gs pos="56000">
                <a:schemeClr val="accent6"/>
              </a:gs>
              <a:gs pos="100000">
                <a:srgbClr val="F0A963"/>
              </a:gs>
            </a:gsLst>
            <a:path path="circle">
              <a:fillToRect b="50%" l="50%" r="50%" t="50%"/>
            </a:path>
            <a:tileRect/>
          </a:grad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cs" sz="5600">
                <a:solidFill>
                  <a:schemeClr val="dk1"/>
                </a:solidFill>
                <a:latin typeface="Pacifico"/>
                <a:ea typeface="Pacifico"/>
                <a:cs typeface="Pacifico"/>
                <a:sym typeface="Pacifico"/>
              </a:rPr>
              <a:t>Lynx</a:t>
            </a:r>
            <a:endParaRPr sz="5600">
              <a:solidFill>
                <a:schemeClr val="dk1"/>
              </a:solidFill>
              <a:latin typeface="Pacifico"/>
              <a:ea typeface="Pacifico"/>
              <a:cs typeface="Pacifico"/>
              <a:sym typeface="Pacific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Google Shape;66;p3"/>
          <p:cNvSpPr txBox="1"/>
          <p:nvPr>
            <p:ph type="title"/>
          </p:nvPr>
        </p:nvSpPr>
        <p:spPr>
          <a:xfrm>
            <a:off x="490250" y="325450"/>
            <a:ext cx="5700300" cy="1938600"/>
          </a:xfrm>
          <a:prstGeom prst="rect">
            <a:avLst/>
          </a:prstGeom>
          <a:gradFill>
            <a:gsLst>
              <a:gs pos="0">
                <a:srgbClr val="FFFF00"/>
              </a:gs>
              <a:gs pos="24000">
                <a:srgbClr val="FF9900"/>
              </a:gs>
              <a:gs pos="44000">
                <a:srgbClr val="F8D432"/>
              </a:gs>
              <a:gs pos="56000">
                <a:schemeClr val="accent6"/>
              </a:gs>
              <a:gs pos="100000">
                <a:srgbClr val="F0A963"/>
              </a:gs>
            </a:gsLst>
            <a:path path="circle">
              <a:fillToRect b="50%" l="50%" r="50%" t="50%"/>
            </a:path>
            <a:tileRect/>
          </a:gradFill>
          <a:ln>
            <a:noFill/>
          </a:ln>
        </p:spPr>
        <p:txBody>
          <a:bodyPr anchorCtr="0" anchor="ctr" bIns="91425" lIns="91425" spcFirstLastPara="1" rIns="91425" wrap="square" tIns="91425">
            <a:normAutofit fontScale="90000"/>
          </a:bodyPr>
          <a:lstStyle/>
          <a:p>
            <a:pPr indent="0" lvl="0" marL="457200" rtl="0" algn="l">
              <a:lnSpc>
                <a:spcPct val="100000"/>
              </a:lnSpc>
              <a:spcBef>
                <a:spcPts val="0"/>
              </a:spcBef>
              <a:spcAft>
                <a:spcPts val="0"/>
              </a:spcAft>
              <a:buSzPct val="308999"/>
              <a:buNone/>
            </a:pPr>
            <a:r>
              <a:t/>
            </a:r>
            <a:endParaRPr sz="1726">
              <a:latin typeface="Pacifico"/>
              <a:ea typeface="Pacifico"/>
              <a:cs typeface="Pacifico"/>
              <a:sym typeface="Pacifico"/>
            </a:endParaRPr>
          </a:p>
          <a:p>
            <a:pPr indent="-327265" lvl="0" marL="457200" rtl="0" algn="l">
              <a:lnSpc>
                <a:spcPct val="100000"/>
              </a:lnSpc>
              <a:spcBef>
                <a:spcPts val="0"/>
              </a:spcBef>
              <a:spcAft>
                <a:spcPts val="0"/>
              </a:spcAft>
              <a:buSzPct val="100000"/>
              <a:buFont typeface="Pacifico"/>
              <a:buChar char="-"/>
            </a:pPr>
            <a:r>
              <a:rPr lang="cs" sz="1726">
                <a:latin typeface="Pacifico"/>
                <a:ea typeface="Pacifico"/>
                <a:cs typeface="Pacifico"/>
                <a:sym typeface="Pacifico"/>
              </a:rPr>
              <a:t>The linx is 148 cm long and weighs 35 kg. </a:t>
            </a:r>
            <a:endParaRPr sz="1726">
              <a:latin typeface="Pacifico"/>
              <a:ea typeface="Pacifico"/>
              <a:cs typeface="Pacifico"/>
              <a:sym typeface="Pacifico"/>
            </a:endParaRPr>
          </a:p>
          <a:p>
            <a:pPr indent="-327265" lvl="0" marL="457200" rtl="0" algn="l">
              <a:lnSpc>
                <a:spcPct val="100000"/>
              </a:lnSpc>
              <a:spcBef>
                <a:spcPts val="0"/>
              </a:spcBef>
              <a:spcAft>
                <a:spcPts val="0"/>
              </a:spcAft>
              <a:buSzPct val="100000"/>
              <a:buFont typeface="Pacifico"/>
              <a:buChar char="-"/>
            </a:pPr>
            <a:r>
              <a:rPr lang="cs" sz="1726">
                <a:latin typeface="Pacifico"/>
                <a:ea typeface="Pacifico"/>
                <a:cs typeface="Pacifico"/>
                <a:sym typeface="Pacifico"/>
              </a:rPr>
              <a:t>They are up to 75 cm high and the tail is up to 25 cm long.</a:t>
            </a:r>
            <a:endParaRPr sz="1726">
              <a:latin typeface="Pacifico"/>
              <a:ea typeface="Pacifico"/>
              <a:cs typeface="Pacifico"/>
              <a:sym typeface="Pacifico"/>
            </a:endParaRPr>
          </a:p>
          <a:p>
            <a:pPr indent="-327265" lvl="0" marL="457200" rtl="0" algn="l">
              <a:lnSpc>
                <a:spcPct val="100000"/>
              </a:lnSpc>
              <a:spcBef>
                <a:spcPts val="0"/>
              </a:spcBef>
              <a:spcAft>
                <a:spcPts val="0"/>
              </a:spcAft>
              <a:buSzPct val="100000"/>
              <a:buFont typeface="Pacifico"/>
              <a:buChar char="-"/>
            </a:pPr>
            <a:r>
              <a:rPr lang="cs" sz="1726">
                <a:latin typeface="Pacifico"/>
                <a:ea typeface="Pacifico"/>
                <a:cs typeface="Pacifico"/>
                <a:sym typeface="Pacifico"/>
              </a:rPr>
              <a:t>They have little pointed ears.</a:t>
            </a:r>
            <a:endParaRPr sz="1726">
              <a:latin typeface="Pacifico"/>
              <a:ea typeface="Pacifico"/>
              <a:cs typeface="Pacifico"/>
              <a:sym typeface="Pacifico"/>
            </a:endParaRPr>
          </a:p>
          <a:p>
            <a:pPr indent="-327265" lvl="0" marL="457200" rtl="0" algn="l">
              <a:lnSpc>
                <a:spcPct val="100000"/>
              </a:lnSpc>
              <a:spcBef>
                <a:spcPts val="0"/>
              </a:spcBef>
              <a:spcAft>
                <a:spcPts val="0"/>
              </a:spcAft>
              <a:buSzPct val="100000"/>
              <a:buFont typeface="Pacifico"/>
              <a:buChar char="-"/>
            </a:pPr>
            <a:r>
              <a:rPr lang="cs" sz="1726">
                <a:latin typeface="Pacifico"/>
                <a:ea typeface="Pacifico"/>
                <a:cs typeface="Pacifico"/>
                <a:sym typeface="Pacifico"/>
              </a:rPr>
              <a:t>Their color is gray and yellow with brown and black spots.</a:t>
            </a:r>
            <a:endParaRPr sz="1726">
              <a:latin typeface="Pacifico"/>
              <a:ea typeface="Pacifico"/>
              <a:cs typeface="Pacifico"/>
              <a:sym typeface="Pacifico"/>
            </a:endParaRPr>
          </a:p>
          <a:p>
            <a:pPr indent="-327265" lvl="0" marL="457200" rtl="0" algn="l">
              <a:lnSpc>
                <a:spcPct val="100000"/>
              </a:lnSpc>
              <a:spcBef>
                <a:spcPts val="0"/>
              </a:spcBef>
              <a:spcAft>
                <a:spcPts val="0"/>
              </a:spcAft>
              <a:buSzPct val="100000"/>
              <a:buFont typeface="Pacifico"/>
              <a:buChar char="-"/>
            </a:pPr>
            <a:r>
              <a:rPr lang="cs" sz="1726">
                <a:latin typeface="Pacifico"/>
                <a:ea typeface="Pacifico"/>
                <a:cs typeface="Pacifico"/>
                <a:sym typeface="Pacifico"/>
              </a:rPr>
              <a:t>They eat deer and hares.</a:t>
            </a:r>
            <a:endParaRPr sz="1726">
              <a:latin typeface="Pacifico"/>
              <a:ea typeface="Pacifico"/>
              <a:cs typeface="Pacifico"/>
              <a:sym typeface="Pacifico"/>
            </a:endParaRPr>
          </a:p>
          <a:p>
            <a:pPr indent="0" lvl="0" marL="0" rtl="0" algn="l">
              <a:lnSpc>
                <a:spcPct val="100000"/>
              </a:lnSpc>
              <a:spcBef>
                <a:spcPts val="0"/>
              </a:spcBef>
              <a:spcAft>
                <a:spcPts val="0"/>
              </a:spcAft>
              <a:buSzPts val="891"/>
              <a:buNone/>
            </a:pPr>
            <a:r>
              <a:t/>
            </a:r>
            <a:endParaRPr sz="4120">
              <a:latin typeface="Pacifico"/>
              <a:ea typeface="Pacifico"/>
              <a:cs typeface="Pacifico"/>
              <a:sym typeface="Pacifico"/>
            </a:endParaRPr>
          </a:p>
        </p:txBody>
      </p:sp>
      <p:pic>
        <p:nvPicPr>
          <p:cNvPr id="67" name="Google Shape;67;p3"/>
          <p:cNvPicPr preferRelativeResize="0"/>
          <p:nvPr/>
        </p:nvPicPr>
        <p:blipFill rotWithShape="1">
          <a:blip r:embed="rId4">
            <a:alphaModFix/>
          </a:blip>
          <a:srcRect b="0" l="0" r="0" t="0"/>
          <a:stretch/>
        </p:blipFill>
        <p:spPr>
          <a:xfrm rot="-688087">
            <a:off x="261799" y="2218348"/>
            <a:ext cx="3403049" cy="2574654"/>
          </a:xfrm>
          <a:prstGeom prst="rect">
            <a:avLst/>
          </a:prstGeom>
          <a:noFill/>
          <a:ln>
            <a:noFill/>
          </a:ln>
        </p:spPr>
      </p:pic>
      <p:pic>
        <p:nvPicPr>
          <p:cNvPr id="68" name="Google Shape;68;p3"/>
          <p:cNvPicPr preferRelativeResize="0"/>
          <p:nvPr/>
        </p:nvPicPr>
        <p:blipFill rotWithShape="1">
          <a:blip r:embed="rId5">
            <a:alphaModFix/>
          </a:blip>
          <a:srcRect b="0" l="0" r="0" t="0"/>
          <a:stretch/>
        </p:blipFill>
        <p:spPr>
          <a:xfrm rot="360049">
            <a:off x="5664575" y="1712150"/>
            <a:ext cx="3198000" cy="2129576"/>
          </a:xfrm>
          <a:prstGeom prst="rect">
            <a:avLst/>
          </a:prstGeom>
          <a:noFill/>
          <a:ln>
            <a:noFill/>
          </a:ln>
        </p:spPr>
      </p:pic>
      <p:sp>
        <p:nvSpPr>
          <p:cNvPr id="69" name="Google Shape;69;p3"/>
          <p:cNvSpPr txBox="1"/>
          <p:nvPr/>
        </p:nvSpPr>
        <p:spPr>
          <a:xfrm>
            <a:off x="2363000" y="2539175"/>
            <a:ext cx="905700" cy="6003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cs" sz="2700" u="none" cap="none" strike="noStrike">
                <a:solidFill>
                  <a:srgbClr val="000000"/>
                </a:solidFill>
                <a:latin typeface="Pacifico"/>
                <a:ea typeface="Pacifico"/>
                <a:cs typeface="Pacifico"/>
                <a:sym typeface="Pacifico"/>
              </a:rPr>
              <a:t>deer</a:t>
            </a:r>
            <a:endParaRPr b="0" i="0" sz="2700" u="none" cap="none" strike="noStrike">
              <a:solidFill>
                <a:srgbClr val="000000"/>
              </a:solidFill>
              <a:latin typeface="Pacifico"/>
              <a:ea typeface="Pacifico"/>
              <a:cs typeface="Pacifico"/>
              <a:sym typeface="Pacifico"/>
            </a:endParaRPr>
          </a:p>
        </p:txBody>
      </p:sp>
      <p:sp>
        <p:nvSpPr>
          <p:cNvPr id="70" name="Google Shape;70;p3"/>
          <p:cNvSpPr txBox="1"/>
          <p:nvPr/>
        </p:nvSpPr>
        <p:spPr>
          <a:xfrm rot="-1281788">
            <a:off x="6041994" y="1832379"/>
            <a:ext cx="742840" cy="523399"/>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cs" sz="2200" u="none" cap="none" strike="noStrike">
                <a:solidFill>
                  <a:srgbClr val="000000"/>
                </a:solidFill>
                <a:latin typeface="Pacifico"/>
                <a:ea typeface="Pacifico"/>
                <a:cs typeface="Pacifico"/>
                <a:sym typeface="Pacifico"/>
              </a:rPr>
              <a:t>hare</a:t>
            </a:r>
            <a:endParaRPr b="0" i="0" sz="2200" u="none" cap="none" strike="noStrike">
              <a:solidFill>
                <a:srgbClr val="000000"/>
              </a:solidFill>
              <a:latin typeface="Pacifico"/>
              <a:ea typeface="Pacifico"/>
              <a:cs typeface="Pacifico"/>
              <a:sym typeface="Pacific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 name="Shape 74"/>
        <p:cNvGrpSpPr/>
        <p:nvPr/>
      </p:nvGrpSpPr>
      <p:grpSpPr>
        <a:xfrm>
          <a:off x="0" y="0"/>
          <a:ext cx="0" cy="0"/>
          <a:chOff x="0" y="0"/>
          <a:chExt cx="0" cy="0"/>
        </a:xfrm>
      </p:grpSpPr>
      <p:sp>
        <p:nvSpPr>
          <p:cNvPr id="75" name="Google Shape;75;p4"/>
          <p:cNvSpPr txBox="1"/>
          <p:nvPr>
            <p:ph type="title"/>
          </p:nvPr>
        </p:nvSpPr>
        <p:spPr>
          <a:xfrm>
            <a:off x="5299150" y="360825"/>
            <a:ext cx="3551700" cy="4021200"/>
          </a:xfrm>
          <a:prstGeom prst="rect">
            <a:avLst/>
          </a:prstGeom>
          <a:gradFill>
            <a:gsLst>
              <a:gs pos="0">
                <a:srgbClr val="FFFF00"/>
              </a:gs>
              <a:gs pos="24000">
                <a:srgbClr val="FF9900"/>
              </a:gs>
              <a:gs pos="44000">
                <a:srgbClr val="F8D432"/>
              </a:gs>
              <a:gs pos="56000">
                <a:schemeClr val="accent6"/>
              </a:gs>
              <a:gs pos="100000">
                <a:srgbClr val="F0A96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cs" sz="2920" u="sng">
                <a:latin typeface="Pacifico"/>
                <a:ea typeface="Pacifico"/>
                <a:cs typeface="Pacifico"/>
                <a:sym typeface="Pacifico"/>
              </a:rPr>
              <a:t>Linx history</a:t>
            </a:r>
            <a:endParaRPr sz="2920" u="sng">
              <a:latin typeface="Pacifico"/>
              <a:ea typeface="Pacifico"/>
              <a:cs typeface="Pacifico"/>
              <a:sym typeface="Pacifico"/>
            </a:endParaRPr>
          </a:p>
          <a:p>
            <a:pPr indent="0" lvl="0" marL="0" rtl="0" algn="l">
              <a:lnSpc>
                <a:spcPct val="100000"/>
              </a:lnSpc>
              <a:spcBef>
                <a:spcPts val="0"/>
              </a:spcBef>
              <a:spcAft>
                <a:spcPts val="0"/>
              </a:spcAft>
              <a:buSzPts val="990"/>
              <a:buNone/>
            </a:pPr>
            <a:r>
              <a:t/>
            </a:r>
            <a:endParaRPr sz="2920" u="sng">
              <a:latin typeface="Pacifico"/>
              <a:ea typeface="Pacifico"/>
              <a:cs typeface="Pacifico"/>
              <a:sym typeface="Pacifico"/>
            </a:endParaRPr>
          </a:p>
          <a:p>
            <a:pPr indent="0" lvl="0" marL="0" rtl="0" algn="l">
              <a:lnSpc>
                <a:spcPct val="100000"/>
              </a:lnSpc>
              <a:spcBef>
                <a:spcPts val="0"/>
              </a:spcBef>
              <a:spcAft>
                <a:spcPts val="0"/>
              </a:spcAft>
              <a:buSzPts val="990"/>
              <a:buNone/>
            </a:pPr>
            <a:r>
              <a:rPr lang="cs" sz="2120">
                <a:latin typeface="Pacifico"/>
                <a:ea typeface="Pacifico"/>
                <a:cs typeface="Pacifico"/>
                <a:sym typeface="Pacifico"/>
              </a:rPr>
              <a:t>In the Czech Republic, the feature was wipped out in the 15th to 17th centuries. By the 18th century, it wasn't even in most of the mountains. There are only a few left. He started coming back in 2006.</a:t>
            </a:r>
            <a:endParaRPr sz="2120">
              <a:latin typeface="Pacifico"/>
              <a:ea typeface="Pacifico"/>
              <a:cs typeface="Pacifico"/>
              <a:sym typeface="Pacific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 name="Shape 79"/>
        <p:cNvGrpSpPr/>
        <p:nvPr/>
      </p:nvGrpSpPr>
      <p:grpSpPr>
        <a:xfrm>
          <a:off x="0" y="0"/>
          <a:ext cx="0" cy="0"/>
          <a:chOff x="0" y="0"/>
          <a:chExt cx="0" cy="0"/>
        </a:xfrm>
      </p:grpSpPr>
      <p:sp>
        <p:nvSpPr>
          <p:cNvPr id="80" name="Google Shape;80;p5"/>
          <p:cNvSpPr txBox="1"/>
          <p:nvPr>
            <p:ph type="title"/>
          </p:nvPr>
        </p:nvSpPr>
        <p:spPr>
          <a:xfrm rot="-1075576">
            <a:off x="141814" y="382020"/>
            <a:ext cx="2030262" cy="424364"/>
          </a:xfrm>
          <a:prstGeom prst="rect">
            <a:avLst/>
          </a:prstGeom>
          <a:gradFill>
            <a:gsLst>
              <a:gs pos="0">
                <a:srgbClr val="B4A7D6"/>
              </a:gs>
              <a:gs pos="55000">
                <a:srgbClr val="00FFFF"/>
              </a:gs>
              <a:gs pos="100000">
                <a:srgbClr val="9180BB"/>
              </a:gs>
            </a:gsLst>
            <a:path path="circle">
              <a:fillToRect b="50%" l="50%" r="50%" t="50%"/>
            </a:path>
            <a:tileRect/>
          </a:grad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46698"/>
              <a:buFont typeface="Arial"/>
              <a:buNone/>
            </a:pPr>
            <a:r>
              <a:rPr lang="cs" sz="2120">
                <a:latin typeface="Lobster"/>
                <a:ea typeface="Lobster"/>
                <a:cs typeface="Lobster"/>
                <a:sym typeface="Lobster"/>
              </a:rPr>
              <a:t>The second animal:</a:t>
            </a:r>
            <a:endParaRPr/>
          </a:p>
        </p:txBody>
      </p:sp>
      <p:sp>
        <p:nvSpPr>
          <p:cNvPr id="81" name="Google Shape;81;p5"/>
          <p:cNvSpPr txBox="1"/>
          <p:nvPr>
            <p:ph idx="1" type="body"/>
          </p:nvPr>
        </p:nvSpPr>
        <p:spPr>
          <a:xfrm rot="1152640">
            <a:off x="7400320" y="452824"/>
            <a:ext cx="1471543" cy="812054"/>
          </a:xfrm>
          <a:prstGeom prst="rect">
            <a:avLst/>
          </a:prstGeom>
          <a:gradFill>
            <a:gsLst>
              <a:gs pos="0">
                <a:srgbClr val="B4A7D6"/>
              </a:gs>
              <a:gs pos="55000">
                <a:srgbClr val="00FFFF"/>
              </a:gs>
              <a:gs pos="100000">
                <a:srgbClr val="9180BB"/>
              </a:gs>
            </a:gsLst>
            <a:path path="circle">
              <a:fillToRect b="50%" l="50%" r="50%" t="50%"/>
            </a:path>
            <a:tileRect/>
          </a:grad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cs" sz="4100">
                <a:solidFill>
                  <a:schemeClr val="dk1"/>
                </a:solidFill>
                <a:latin typeface="Pacifico"/>
                <a:ea typeface="Pacifico"/>
                <a:cs typeface="Pacifico"/>
                <a:sym typeface="Pacifico"/>
              </a:rPr>
              <a:t>Wolf</a:t>
            </a:r>
            <a:endParaRPr sz="4100">
              <a:solidFill>
                <a:schemeClr val="dk1"/>
              </a:solidFill>
              <a:latin typeface="Pacifico"/>
              <a:ea typeface="Pacifico"/>
              <a:cs typeface="Pacifico"/>
              <a:sym typeface="Pacific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
        <p:nvSpPr>
          <p:cNvPr id="86" name="Google Shape;86;p6"/>
          <p:cNvSpPr txBox="1"/>
          <p:nvPr>
            <p:ph type="title"/>
          </p:nvPr>
        </p:nvSpPr>
        <p:spPr>
          <a:xfrm>
            <a:off x="92450" y="2460025"/>
            <a:ext cx="5249100" cy="2625900"/>
          </a:xfrm>
          <a:prstGeom prst="rect">
            <a:avLst/>
          </a:prstGeom>
          <a:gradFill>
            <a:gsLst>
              <a:gs pos="0">
                <a:srgbClr val="B4A7D6"/>
              </a:gs>
              <a:gs pos="55000">
                <a:srgbClr val="00FFFF"/>
              </a:gs>
              <a:gs pos="100000">
                <a:srgbClr val="9180BB"/>
              </a:gs>
            </a:gsLst>
            <a:path path="circle">
              <a:fillToRect b="50%" l="50%" r="50%" t="50%"/>
            </a:path>
            <a:tileRect/>
          </a:grad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85614"/>
              <a:buNone/>
            </a:pPr>
            <a:r>
              <a:t/>
            </a:r>
            <a:endParaRPr sz="2155">
              <a:latin typeface="Pacifico"/>
              <a:ea typeface="Pacifico"/>
              <a:cs typeface="Pacifico"/>
              <a:sym typeface="Pacifico"/>
            </a:endParaRPr>
          </a:p>
          <a:p>
            <a:pPr indent="0" lvl="0" marL="0" rtl="0" algn="l">
              <a:lnSpc>
                <a:spcPct val="100000"/>
              </a:lnSpc>
              <a:spcBef>
                <a:spcPts val="0"/>
              </a:spcBef>
              <a:spcAft>
                <a:spcPts val="0"/>
              </a:spcAft>
              <a:buSzPct val="185614"/>
              <a:buNone/>
            </a:pPr>
            <a:r>
              <a:rPr lang="cs" sz="2155">
                <a:latin typeface="Pacifico"/>
                <a:ea typeface="Pacifico"/>
                <a:cs typeface="Pacifico"/>
                <a:sym typeface="Pacifico"/>
              </a:rPr>
              <a:t>- The wolf is from 100 to 170 centimeters long </a:t>
            </a:r>
            <a:endParaRPr sz="2155">
              <a:latin typeface="Pacifico"/>
              <a:ea typeface="Pacifico"/>
              <a:cs typeface="Pacifico"/>
              <a:sym typeface="Pacifico"/>
            </a:endParaRPr>
          </a:p>
          <a:p>
            <a:pPr indent="0" lvl="0" marL="0" rtl="0" algn="l">
              <a:lnSpc>
                <a:spcPct val="100000"/>
              </a:lnSpc>
              <a:spcBef>
                <a:spcPts val="0"/>
              </a:spcBef>
              <a:spcAft>
                <a:spcPts val="0"/>
              </a:spcAft>
              <a:buSzPct val="185614"/>
              <a:buNone/>
            </a:pPr>
            <a:r>
              <a:rPr lang="cs" sz="2155">
                <a:latin typeface="Pacifico"/>
                <a:ea typeface="Pacifico"/>
                <a:cs typeface="Pacifico"/>
                <a:sym typeface="Pacifico"/>
              </a:rPr>
              <a:t>and from 66 to 81 centimeters tall. </a:t>
            </a:r>
            <a:endParaRPr sz="2155">
              <a:latin typeface="Pacifico"/>
              <a:ea typeface="Pacifico"/>
              <a:cs typeface="Pacifico"/>
              <a:sym typeface="Pacifico"/>
            </a:endParaRPr>
          </a:p>
          <a:p>
            <a:pPr indent="0" lvl="0" marL="0" rtl="0" algn="l">
              <a:lnSpc>
                <a:spcPct val="100000"/>
              </a:lnSpc>
              <a:spcBef>
                <a:spcPts val="0"/>
              </a:spcBef>
              <a:spcAft>
                <a:spcPts val="0"/>
              </a:spcAft>
              <a:buClr>
                <a:schemeClr val="dk1"/>
              </a:buClr>
              <a:buSzPct val="51030"/>
              <a:buFont typeface="Arial"/>
              <a:buNone/>
            </a:pPr>
            <a:r>
              <a:rPr lang="cs" sz="2155">
                <a:latin typeface="Pacifico"/>
                <a:ea typeface="Pacifico"/>
                <a:cs typeface="Pacifico"/>
                <a:sym typeface="Pacifico"/>
              </a:rPr>
              <a:t>- It weighs between 16 and 18 kilograms. </a:t>
            </a:r>
            <a:endParaRPr sz="2155">
              <a:latin typeface="Pacifico"/>
              <a:ea typeface="Pacifico"/>
              <a:cs typeface="Pacifico"/>
              <a:sym typeface="Pacifico"/>
            </a:endParaRPr>
          </a:p>
          <a:p>
            <a:pPr indent="0" lvl="0" marL="0" rtl="0" algn="l">
              <a:lnSpc>
                <a:spcPct val="100000"/>
              </a:lnSpc>
              <a:spcBef>
                <a:spcPts val="0"/>
              </a:spcBef>
              <a:spcAft>
                <a:spcPts val="0"/>
              </a:spcAft>
              <a:buClr>
                <a:schemeClr val="dk1"/>
              </a:buClr>
              <a:buSzPct val="51030"/>
              <a:buFont typeface="Arial"/>
              <a:buNone/>
            </a:pPr>
            <a:r>
              <a:rPr lang="cs" sz="2155">
                <a:latin typeface="Pacifico"/>
                <a:ea typeface="Pacifico"/>
                <a:cs typeface="Pacifico"/>
                <a:sym typeface="Pacifico"/>
              </a:rPr>
              <a:t>- Its tail is 35 to 50 centimeters long.</a:t>
            </a:r>
            <a:endParaRPr sz="2155">
              <a:latin typeface="Pacifico"/>
              <a:ea typeface="Pacifico"/>
              <a:cs typeface="Pacifico"/>
              <a:sym typeface="Pacifico"/>
            </a:endParaRPr>
          </a:p>
          <a:p>
            <a:pPr indent="0" lvl="0" marL="0" rtl="0" algn="l">
              <a:lnSpc>
                <a:spcPct val="100000"/>
              </a:lnSpc>
              <a:spcBef>
                <a:spcPts val="0"/>
              </a:spcBef>
              <a:spcAft>
                <a:spcPts val="0"/>
              </a:spcAft>
              <a:buClr>
                <a:schemeClr val="dk1"/>
              </a:buClr>
              <a:buSzPct val="51030"/>
              <a:buFont typeface="Arial"/>
              <a:buNone/>
            </a:pPr>
            <a:r>
              <a:rPr lang="cs" sz="2155">
                <a:latin typeface="Pacifico"/>
                <a:ea typeface="Pacifico"/>
                <a:cs typeface="Pacifico"/>
                <a:sym typeface="Pacifico"/>
              </a:rPr>
              <a:t>- Its colour is grey and brown and black.</a:t>
            </a:r>
            <a:endParaRPr sz="2155">
              <a:latin typeface="Pacifico"/>
              <a:ea typeface="Pacifico"/>
              <a:cs typeface="Pacifico"/>
              <a:sym typeface="Pacifico"/>
            </a:endParaRPr>
          </a:p>
          <a:p>
            <a:pPr indent="0" lvl="0" marL="0" rtl="0" algn="l">
              <a:lnSpc>
                <a:spcPct val="100000"/>
              </a:lnSpc>
              <a:spcBef>
                <a:spcPts val="0"/>
              </a:spcBef>
              <a:spcAft>
                <a:spcPts val="0"/>
              </a:spcAft>
              <a:buClr>
                <a:schemeClr val="dk1"/>
              </a:buClr>
              <a:buSzPct val="51030"/>
              <a:buFont typeface="Arial"/>
              <a:buNone/>
            </a:pPr>
            <a:r>
              <a:rPr lang="cs" sz="2155">
                <a:latin typeface="Pacifico"/>
                <a:ea typeface="Pacifico"/>
                <a:cs typeface="Pacifico"/>
                <a:sym typeface="Pacifico"/>
              </a:rPr>
              <a:t>- It eats deer and wild pigs and hares and beavers.</a:t>
            </a:r>
            <a:endParaRPr sz="2155">
              <a:latin typeface="Pacifico"/>
              <a:ea typeface="Pacifico"/>
              <a:cs typeface="Pacifico"/>
              <a:sym typeface="Pacifico"/>
            </a:endParaRPr>
          </a:p>
          <a:p>
            <a:pPr indent="0" lvl="0" marL="0" rtl="0" algn="l">
              <a:lnSpc>
                <a:spcPct val="100000"/>
              </a:lnSpc>
              <a:spcBef>
                <a:spcPts val="0"/>
              </a:spcBef>
              <a:spcAft>
                <a:spcPts val="0"/>
              </a:spcAft>
              <a:buClr>
                <a:schemeClr val="dk1"/>
              </a:buClr>
              <a:buSzPct val="51030"/>
              <a:buFont typeface="Arial"/>
              <a:buNone/>
            </a:pPr>
            <a:r>
              <a:rPr lang="cs" sz="2155">
                <a:latin typeface="Pacifico"/>
                <a:ea typeface="Pacifico"/>
                <a:cs typeface="Pacifico"/>
                <a:sym typeface="Pacifico"/>
              </a:rPr>
              <a:t>- Some wolves live in Beskydy in Nýdek.</a:t>
            </a:r>
            <a:endParaRPr sz="2155">
              <a:latin typeface="Pacifico"/>
              <a:ea typeface="Pacifico"/>
              <a:cs typeface="Pacifico"/>
              <a:sym typeface="Pacifico"/>
            </a:endParaRPr>
          </a:p>
          <a:p>
            <a:pPr indent="0" lvl="0" marL="0" rtl="0" algn="ctr">
              <a:lnSpc>
                <a:spcPct val="100000"/>
              </a:lnSpc>
              <a:spcBef>
                <a:spcPts val="0"/>
              </a:spcBef>
              <a:spcAft>
                <a:spcPts val="0"/>
              </a:spcAft>
              <a:buSzPct val="111111"/>
              <a:buNone/>
            </a:pPr>
            <a:r>
              <a:t/>
            </a:r>
            <a:endParaRPr/>
          </a:p>
        </p:txBody>
      </p:sp>
      <p:pic>
        <p:nvPicPr>
          <p:cNvPr id="87" name="Google Shape;87;p6"/>
          <p:cNvPicPr preferRelativeResize="0"/>
          <p:nvPr/>
        </p:nvPicPr>
        <p:blipFill rotWithShape="1">
          <a:blip r:embed="rId4">
            <a:alphaModFix/>
          </a:blip>
          <a:srcRect b="0" l="0" r="0" t="0"/>
          <a:stretch/>
        </p:blipFill>
        <p:spPr>
          <a:xfrm rot="-1595952">
            <a:off x="5538359" y="420292"/>
            <a:ext cx="2030033" cy="1359315"/>
          </a:xfrm>
          <a:prstGeom prst="rect">
            <a:avLst/>
          </a:prstGeom>
          <a:noFill/>
          <a:ln>
            <a:noFill/>
          </a:ln>
        </p:spPr>
      </p:pic>
      <p:pic>
        <p:nvPicPr>
          <p:cNvPr id="88" name="Google Shape;88;p6"/>
          <p:cNvPicPr preferRelativeResize="0"/>
          <p:nvPr/>
        </p:nvPicPr>
        <p:blipFill rotWithShape="1">
          <a:blip r:embed="rId5">
            <a:alphaModFix/>
          </a:blip>
          <a:srcRect b="0" l="0" r="0" t="0"/>
          <a:stretch/>
        </p:blipFill>
        <p:spPr>
          <a:xfrm rot="886648">
            <a:off x="6824875" y="1510800"/>
            <a:ext cx="2103752" cy="1402501"/>
          </a:xfrm>
          <a:prstGeom prst="rect">
            <a:avLst/>
          </a:prstGeom>
          <a:noFill/>
          <a:ln>
            <a:noFill/>
          </a:ln>
        </p:spPr>
      </p:pic>
      <p:sp>
        <p:nvSpPr>
          <p:cNvPr id="89" name="Google Shape;89;p6"/>
          <p:cNvSpPr txBox="1"/>
          <p:nvPr/>
        </p:nvSpPr>
        <p:spPr>
          <a:xfrm rot="1435601">
            <a:off x="7112177" y="1017250"/>
            <a:ext cx="877290" cy="40025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cs" sz="1400" u="none" cap="none" strike="noStrike">
                <a:solidFill>
                  <a:srgbClr val="000000"/>
                </a:solidFill>
                <a:latin typeface="Pacifico"/>
                <a:ea typeface="Pacifico"/>
                <a:cs typeface="Pacifico"/>
                <a:sym typeface="Pacifico"/>
              </a:rPr>
              <a:t>Wild pig</a:t>
            </a:r>
            <a:endParaRPr b="0" i="0" sz="1400" u="none" cap="none" strike="noStrike">
              <a:solidFill>
                <a:srgbClr val="000000"/>
              </a:solidFill>
              <a:latin typeface="Pacifico"/>
              <a:ea typeface="Pacifico"/>
              <a:cs typeface="Pacifico"/>
              <a:sym typeface="Pacifico"/>
            </a:endParaRPr>
          </a:p>
        </p:txBody>
      </p:sp>
      <p:pic>
        <p:nvPicPr>
          <p:cNvPr id="90" name="Google Shape;90;p6"/>
          <p:cNvPicPr preferRelativeResize="0"/>
          <p:nvPr/>
        </p:nvPicPr>
        <p:blipFill rotWithShape="1">
          <a:blip r:embed="rId6">
            <a:alphaModFix/>
          </a:blip>
          <a:srcRect b="0" l="0" r="0" t="0"/>
          <a:stretch/>
        </p:blipFill>
        <p:spPr>
          <a:xfrm rot="-1081388">
            <a:off x="211709" y="370978"/>
            <a:ext cx="2682507" cy="1793918"/>
          </a:xfrm>
          <a:prstGeom prst="rect">
            <a:avLst/>
          </a:prstGeom>
          <a:noFill/>
          <a:ln>
            <a:noFill/>
          </a:ln>
        </p:spPr>
      </p:pic>
      <p:sp>
        <p:nvSpPr>
          <p:cNvPr id="91" name="Google Shape;91;p6"/>
          <p:cNvSpPr txBox="1"/>
          <p:nvPr/>
        </p:nvSpPr>
        <p:spPr>
          <a:xfrm rot="-2094127">
            <a:off x="141275" y="496897"/>
            <a:ext cx="877177" cy="446416"/>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cs" sz="1700" u="none" cap="none" strike="noStrike">
                <a:solidFill>
                  <a:srgbClr val="000000"/>
                </a:solidFill>
                <a:latin typeface="Pacifico"/>
                <a:ea typeface="Pacifico"/>
                <a:cs typeface="Pacifico"/>
                <a:sym typeface="Pacifico"/>
              </a:rPr>
              <a:t>Beaver</a:t>
            </a:r>
            <a:endParaRPr b="0" i="0" sz="1700" u="none" cap="none" strike="noStrike">
              <a:solidFill>
                <a:srgbClr val="000000"/>
              </a:solidFill>
              <a:latin typeface="Pacifico"/>
              <a:ea typeface="Pacifico"/>
              <a:cs typeface="Pacifico"/>
              <a:sym typeface="Pacific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Google Shape;96;p7"/>
          <p:cNvSpPr txBox="1"/>
          <p:nvPr>
            <p:ph type="title"/>
          </p:nvPr>
        </p:nvSpPr>
        <p:spPr>
          <a:xfrm>
            <a:off x="84900" y="2072975"/>
            <a:ext cx="3410100" cy="2975100"/>
          </a:xfrm>
          <a:prstGeom prst="rect">
            <a:avLst/>
          </a:prstGeom>
          <a:gradFill>
            <a:gsLst>
              <a:gs pos="0">
                <a:srgbClr val="B4A7D6"/>
              </a:gs>
              <a:gs pos="55000">
                <a:srgbClr val="00FFFF"/>
              </a:gs>
              <a:gs pos="100000">
                <a:srgbClr val="9180BB"/>
              </a:gs>
            </a:gsLst>
            <a:path path="circle">
              <a:fillToRect b="50%" l="50%" r="50%" t="50%"/>
            </a:path>
            <a:tileRect/>
          </a:grad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990"/>
              <a:buNone/>
            </a:pPr>
            <a:r>
              <a:rPr b="1" lang="cs" sz="2340">
                <a:latin typeface="Pacifico"/>
                <a:ea typeface="Pacifico"/>
                <a:cs typeface="Pacifico"/>
                <a:sym typeface="Pacifico"/>
              </a:rPr>
              <a:t>Wolves history</a:t>
            </a:r>
            <a:endParaRPr b="1" sz="2340">
              <a:latin typeface="Pacifico"/>
              <a:ea typeface="Pacifico"/>
              <a:cs typeface="Pacifico"/>
              <a:sym typeface="Pacifico"/>
            </a:endParaRPr>
          </a:p>
          <a:p>
            <a:pPr indent="0" lvl="0" marL="0" rtl="0" algn="ctr">
              <a:lnSpc>
                <a:spcPct val="100000"/>
              </a:lnSpc>
              <a:spcBef>
                <a:spcPts val="0"/>
              </a:spcBef>
              <a:spcAft>
                <a:spcPts val="0"/>
              </a:spcAft>
              <a:buSzPts val="990"/>
              <a:buNone/>
            </a:pPr>
            <a:r>
              <a:rPr lang="cs" sz="1840">
                <a:latin typeface="Pacifico"/>
                <a:ea typeface="Pacifico"/>
                <a:cs typeface="Pacifico"/>
                <a:sym typeface="Pacifico"/>
              </a:rPr>
              <a:t>Since the 17th century, there have been fewer wolves in the Czech Republic. They were wiped out in the 19th to 20th centuries. 5 March of 1415, the last wolf was shot dead in the Boleyn. They came to us again from Slovakia. Until 2021, there are between 6 and 10 wolves.</a:t>
            </a:r>
            <a:endParaRPr sz="1840">
              <a:latin typeface="Pacifico"/>
              <a:ea typeface="Pacifico"/>
              <a:cs typeface="Pacifico"/>
              <a:sym typeface="Pacific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 name="Shape 100"/>
        <p:cNvGrpSpPr/>
        <p:nvPr/>
      </p:nvGrpSpPr>
      <p:grpSpPr>
        <a:xfrm>
          <a:off x="0" y="0"/>
          <a:ext cx="0" cy="0"/>
          <a:chOff x="0" y="0"/>
          <a:chExt cx="0" cy="0"/>
        </a:xfrm>
      </p:grpSpPr>
      <p:sp>
        <p:nvSpPr>
          <p:cNvPr id="101" name="Google Shape;101;p8"/>
          <p:cNvSpPr txBox="1"/>
          <p:nvPr>
            <p:ph type="title"/>
          </p:nvPr>
        </p:nvSpPr>
        <p:spPr>
          <a:xfrm>
            <a:off x="135700" y="171225"/>
            <a:ext cx="2191500" cy="572700"/>
          </a:xfrm>
          <a:prstGeom prst="rect">
            <a:avLst/>
          </a:prstGeom>
          <a:gradFill>
            <a:gsLst>
              <a:gs pos="0">
                <a:srgbClr val="980000"/>
              </a:gs>
              <a:gs pos="16000">
                <a:srgbClr val="FF0000"/>
              </a:gs>
              <a:gs pos="58000">
                <a:srgbClr val="DD7E6B"/>
              </a:gs>
              <a:gs pos="78000">
                <a:srgbClr val="980000"/>
              </a:gs>
              <a:gs pos="93000">
                <a:srgbClr val="FF0000"/>
              </a:gs>
              <a:gs pos="100000">
                <a:srgbClr val="737373"/>
              </a:gs>
            </a:gsLst>
            <a:path path="circle">
              <a:fillToRect b="50%" l="50%" r="50%" t="50%"/>
            </a:path>
            <a:tileRect/>
          </a:grad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lang="cs" sz="2320">
                <a:latin typeface="Lobster"/>
                <a:ea typeface="Lobster"/>
                <a:cs typeface="Lobster"/>
                <a:sym typeface="Lobster"/>
              </a:rPr>
              <a:t>The third animal:</a:t>
            </a:r>
            <a:endParaRPr sz="2320">
              <a:latin typeface="Lobster"/>
              <a:ea typeface="Lobster"/>
              <a:cs typeface="Lobster"/>
              <a:sym typeface="Lobster"/>
            </a:endParaRPr>
          </a:p>
        </p:txBody>
      </p:sp>
      <p:sp>
        <p:nvSpPr>
          <p:cNvPr id="102" name="Google Shape;102;p8"/>
          <p:cNvSpPr txBox="1"/>
          <p:nvPr>
            <p:ph idx="1" type="body"/>
          </p:nvPr>
        </p:nvSpPr>
        <p:spPr>
          <a:xfrm>
            <a:off x="135700" y="4121750"/>
            <a:ext cx="3130200" cy="900900"/>
          </a:xfrm>
          <a:prstGeom prst="rect">
            <a:avLst/>
          </a:prstGeom>
          <a:gradFill>
            <a:gsLst>
              <a:gs pos="0">
                <a:srgbClr val="980000"/>
              </a:gs>
              <a:gs pos="16000">
                <a:srgbClr val="FF0000"/>
              </a:gs>
              <a:gs pos="58000">
                <a:srgbClr val="DD7E6B"/>
              </a:gs>
              <a:gs pos="78000">
                <a:srgbClr val="980000"/>
              </a:gs>
              <a:gs pos="93000">
                <a:srgbClr val="FF0000"/>
              </a:gs>
              <a:gs pos="100000">
                <a:srgbClr val="737373"/>
              </a:gs>
            </a:gsLst>
            <a:path path="circle">
              <a:fillToRect b="50%" l="50%" r="50%" t="50%"/>
            </a:path>
            <a:tileRect/>
          </a:grad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cs" sz="4500">
                <a:solidFill>
                  <a:schemeClr val="dk1"/>
                </a:solidFill>
                <a:latin typeface="Pacifico"/>
                <a:ea typeface="Pacifico"/>
                <a:cs typeface="Pacifico"/>
                <a:sym typeface="Pacifico"/>
              </a:rPr>
              <a:t>Brown bear</a:t>
            </a:r>
            <a:endParaRPr sz="4500">
              <a:solidFill>
                <a:schemeClr val="dk1"/>
              </a:solidFill>
              <a:latin typeface="Pacifico"/>
              <a:ea typeface="Pacifico"/>
              <a:cs typeface="Pacifico"/>
              <a:sym typeface="Pacific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 name="Shape 106"/>
        <p:cNvGrpSpPr/>
        <p:nvPr/>
      </p:nvGrpSpPr>
      <p:grpSpPr>
        <a:xfrm>
          <a:off x="0" y="0"/>
          <a:ext cx="0" cy="0"/>
          <a:chOff x="0" y="0"/>
          <a:chExt cx="0" cy="0"/>
        </a:xfrm>
      </p:grpSpPr>
      <p:sp>
        <p:nvSpPr>
          <p:cNvPr id="107" name="Google Shape;107;p9"/>
          <p:cNvSpPr txBox="1"/>
          <p:nvPr>
            <p:ph type="title"/>
          </p:nvPr>
        </p:nvSpPr>
        <p:spPr>
          <a:xfrm>
            <a:off x="0" y="0"/>
            <a:ext cx="6368100" cy="3519900"/>
          </a:xfrm>
          <a:prstGeom prst="rect">
            <a:avLst/>
          </a:prstGeom>
          <a:gradFill>
            <a:gsLst>
              <a:gs pos="0">
                <a:srgbClr val="980000"/>
              </a:gs>
              <a:gs pos="16000">
                <a:srgbClr val="FF0000"/>
              </a:gs>
              <a:gs pos="58000">
                <a:srgbClr val="DD7E6B"/>
              </a:gs>
              <a:gs pos="78000">
                <a:srgbClr val="980000"/>
              </a:gs>
              <a:gs pos="93000">
                <a:srgbClr val="FF0000"/>
              </a:gs>
              <a:gs pos="100000">
                <a:srgbClr val="737373"/>
              </a:gs>
            </a:gsLst>
            <a:path path="circle">
              <a:fillToRect b="50%" l="50%" r="50%" t="50%"/>
            </a:path>
            <a:tileRect/>
          </a:gradFill>
          <a:ln>
            <a:noFill/>
          </a:ln>
        </p:spPr>
        <p:txBody>
          <a:bodyPr anchorCtr="0" anchor="ctr" bIns="91425" lIns="91425" spcFirstLastPara="1" rIns="91425" wrap="square" tIns="91425">
            <a:normAutofit fontScale="90000"/>
          </a:bodyPr>
          <a:lstStyle/>
          <a:p>
            <a:pPr indent="-368046" lvl="0" marL="457200" rtl="0" algn="l">
              <a:lnSpc>
                <a:spcPct val="100000"/>
              </a:lnSpc>
              <a:spcBef>
                <a:spcPts val="0"/>
              </a:spcBef>
              <a:spcAft>
                <a:spcPts val="0"/>
              </a:spcAft>
              <a:buSzPct val="100000"/>
              <a:buFont typeface="Pacifico"/>
              <a:buChar char="-"/>
            </a:pPr>
            <a:r>
              <a:rPr lang="cs" sz="2440">
                <a:latin typeface="Pacifico"/>
                <a:ea typeface="Pacifico"/>
                <a:cs typeface="Pacifico"/>
                <a:sym typeface="Pacifico"/>
              </a:rPr>
              <a:t>The bear is from 100 to 220 centimeters long and 150 centimeters tall. </a:t>
            </a:r>
            <a:endParaRPr sz="2440">
              <a:latin typeface="Pacifico"/>
              <a:ea typeface="Pacifico"/>
              <a:cs typeface="Pacifico"/>
              <a:sym typeface="Pacifico"/>
            </a:endParaRPr>
          </a:p>
          <a:p>
            <a:pPr indent="-368046" lvl="0" marL="457200" rtl="0" algn="l">
              <a:lnSpc>
                <a:spcPct val="100000"/>
              </a:lnSpc>
              <a:spcBef>
                <a:spcPts val="0"/>
              </a:spcBef>
              <a:spcAft>
                <a:spcPts val="0"/>
              </a:spcAft>
              <a:buSzPct val="100000"/>
              <a:buFont typeface="Pacifico"/>
              <a:buChar char="-"/>
            </a:pPr>
            <a:r>
              <a:rPr lang="cs" sz="2440">
                <a:latin typeface="Pacifico"/>
                <a:ea typeface="Pacifico"/>
                <a:cs typeface="Pacifico"/>
                <a:sym typeface="Pacifico"/>
              </a:rPr>
              <a:t>It has a small tail. </a:t>
            </a:r>
            <a:endParaRPr sz="2440">
              <a:latin typeface="Pacifico"/>
              <a:ea typeface="Pacifico"/>
              <a:cs typeface="Pacifico"/>
              <a:sym typeface="Pacifico"/>
            </a:endParaRPr>
          </a:p>
          <a:p>
            <a:pPr indent="-368046" lvl="0" marL="457200" rtl="0" algn="l">
              <a:lnSpc>
                <a:spcPct val="100000"/>
              </a:lnSpc>
              <a:spcBef>
                <a:spcPts val="0"/>
              </a:spcBef>
              <a:spcAft>
                <a:spcPts val="0"/>
              </a:spcAft>
              <a:buSzPct val="100000"/>
              <a:buFont typeface="Pacifico"/>
              <a:buChar char="-"/>
            </a:pPr>
            <a:r>
              <a:rPr lang="cs" sz="2440">
                <a:latin typeface="Pacifico"/>
                <a:ea typeface="Pacifico"/>
                <a:cs typeface="Pacifico"/>
                <a:sym typeface="Pacifico"/>
              </a:rPr>
              <a:t>It weighs from 100 to 550 kilograms. </a:t>
            </a:r>
            <a:endParaRPr sz="2440">
              <a:latin typeface="Pacifico"/>
              <a:ea typeface="Pacifico"/>
              <a:cs typeface="Pacifico"/>
              <a:sym typeface="Pacifico"/>
            </a:endParaRPr>
          </a:p>
          <a:p>
            <a:pPr indent="-368046" lvl="0" marL="457200" rtl="0" algn="l">
              <a:lnSpc>
                <a:spcPct val="100000"/>
              </a:lnSpc>
              <a:spcBef>
                <a:spcPts val="0"/>
              </a:spcBef>
              <a:spcAft>
                <a:spcPts val="0"/>
              </a:spcAft>
              <a:buSzPct val="100000"/>
              <a:buFont typeface="Pacifico"/>
              <a:buChar char="-"/>
            </a:pPr>
            <a:r>
              <a:rPr lang="cs" sz="2440">
                <a:latin typeface="Pacifico"/>
                <a:ea typeface="Pacifico"/>
                <a:cs typeface="Pacifico"/>
                <a:sym typeface="Pacifico"/>
              </a:rPr>
              <a:t>In nature, it lives up to 30 years. </a:t>
            </a:r>
            <a:endParaRPr sz="2440">
              <a:latin typeface="Pacifico"/>
              <a:ea typeface="Pacifico"/>
              <a:cs typeface="Pacifico"/>
              <a:sym typeface="Pacifico"/>
            </a:endParaRPr>
          </a:p>
          <a:p>
            <a:pPr indent="-368046" lvl="0" marL="457200" rtl="0" algn="l">
              <a:lnSpc>
                <a:spcPct val="100000"/>
              </a:lnSpc>
              <a:spcBef>
                <a:spcPts val="0"/>
              </a:spcBef>
              <a:spcAft>
                <a:spcPts val="0"/>
              </a:spcAft>
              <a:buSzPct val="100000"/>
              <a:buFont typeface="Pacifico"/>
              <a:buChar char="-"/>
            </a:pPr>
            <a:r>
              <a:rPr lang="cs" sz="2440">
                <a:latin typeface="Pacifico"/>
                <a:ea typeface="Pacifico"/>
                <a:cs typeface="Pacifico"/>
                <a:sym typeface="Pacifico"/>
              </a:rPr>
              <a:t>He's all brown. </a:t>
            </a:r>
            <a:endParaRPr sz="2440">
              <a:latin typeface="Pacifico"/>
              <a:ea typeface="Pacifico"/>
              <a:cs typeface="Pacifico"/>
              <a:sym typeface="Pacifico"/>
            </a:endParaRPr>
          </a:p>
          <a:p>
            <a:pPr indent="-368046" lvl="0" marL="457200" rtl="0" algn="l">
              <a:lnSpc>
                <a:spcPct val="100000"/>
              </a:lnSpc>
              <a:spcBef>
                <a:spcPts val="0"/>
              </a:spcBef>
              <a:spcAft>
                <a:spcPts val="0"/>
              </a:spcAft>
              <a:buSzPct val="100000"/>
              <a:buFont typeface="Pacifico"/>
              <a:buChar char="-"/>
            </a:pPr>
            <a:r>
              <a:rPr lang="cs" sz="2440">
                <a:latin typeface="Pacifico"/>
                <a:ea typeface="Pacifico"/>
                <a:cs typeface="Pacifico"/>
                <a:sym typeface="Pacifico"/>
              </a:rPr>
              <a:t>The bear eats everything from deer and fish to plants and insects.He also likes to eat honey from the forest bees. </a:t>
            </a:r>
            <a:endParaRPr sz="2440">
              <a:latin typeface="Pacifico"/>
              <a:ea typeface="Pacifico"/>
              <a:cs typeface="Pacifico"/>
              <a:sym typeface="Pacifico"/>
            </a:endParaRPr>
          </a:p>
          <a:p>
            <a:pPr indent="-368046" lvl="0" marL="457200" rtl="0" algn="l">
              <a:lnSpc>
                <a:spcPct val="100000"/>
              </a:lnSpc>
              <a:spcBef>
                <a:spcPts val="0"/>
              </a:spcBef>
              <a:spcAft>
                <a:spcPts val="0"/>
              </a:spcAft>
              <a:buSzPct val="100000"/>
              <a:buFont typeface="Pacifico"/>
              <a:buChar char="-"/>
            </a:pPr>
            <a:r>
              <a:rPr lang="cs" sz="2440">
                <a:latin typeface="Pacifico"/>
                <a:ea typeface="Pacifico"/>
                <a:cs typeface="Pacifico"/>
                <a:sym typeface="Pacifico"/>
              </a:rPr>
              <a:t>One bear lives with us in Beskydy.</a:t>
            </a:r>
            <a:endParaRPr sz="2440">
              <a:latin typeface="Pacifico"/>
              <a:ea typeface="Pacifico"/>
              <a:cs typeface="Pacifico"/>
              <a:sym typeface="Pacifico"/>
            </a:endParaRPr>
          </a:p>
        </p:txBody>
      </p:sp>
      <p:pic>
        <p:nvPicPr>
          <p:cNvPr id="108" name="Google Shape;108;p9"/>
          <p:cNvPicPr preferRelativeResize="0"/>
          <p:nvPr/>
        </p:nvPicPr>
        <p:blipFill rotWithShape="1">
          <a:blip r:embed="rId4">
            <a:alphaModFix/>
          </a:blip>
          <a:srcRect b="0" l="0" r="0" t="0"/>
          <a:stretch/>
        </p:blipFill>
        <p:spPr>
          <a:xfrm rot="-1071069">
            <a:off x="5066642" y="2883083"/>
            <a:ext cx="3416768" cy="1779559"/>
          </a:xfrm>
          <a:prstGeom prst="rect">
            <a:avLst/>
          </a:prstGeom>
          <a:noFill/>
          <a:ln>
            <a:noFill/>
          </a:ln>
        </p:spPr>
      </p:pic>
      <p:pic>
        <p:nvPicPr>
          <p:cNvPr id="109" name="Google Shape;109;p9"/>
          <p:cNvPicPr preferRelativeResize="0"/>
          <p:nvPr/>
        </p:nvPicPr>
        <p:blipFill rotWithShape="1">
          <a:blip r:embed="rId5">
            <a:alphaModFix/>
          </a:blip>
          <a:srcRect b="0" l="0" r="0" t="0"/>
          <a:stretch/>
        </p:blipFill>
        <p:spPr>
          <a:xfrm>
            <a:off x="586725" y="3519850"/>
            <a:ext cx="2425074" cy="1623652"/>
          </a:xfrm>
          <a:prstGeom prst="rect">
            <a:avLst/>
          </a:prstGeom>
          <a:noFill/>
          <a:ln>
            <a:noFill/>
          </a:ln>
        </p:spPr>
      </p:pic>
      <p:pic>
        <p:nvPicPr>
          <p:cNvPr id="110" name="Google Shape;110;p9"/>
          <p:cNvPicPr preferRelativeResize="0"/>
          <p:nvPr/>
        </p:nvPicPr>
        <p:blipFill rotWithShape="1">
          <a:blip r:embed="rId6">
            <a:alphaModFix/>
          </a:blip>
          <a:srcRect b="0" l="0" r="0" t="0"/>
          <a:stretch/>
        </p:blipFill>
        <p:spPr>
          <a:xfrm rot="615286">
            <a:off x="6514205" y="497163"/>
            <a:ext cx="2483817" cy="1862874"/>
          </a:xfrm>
          <a:prstGeom prst="rect">
            <a:avLst/>
          </a:prstGeom>
          <a:noFill/>
          <a:ln>
            <a:noFill/>
          </a:ln>
        </p:spPr>
      </p:pic>
      <p:sp>
        <p:nvSpPr>
          <p:cNvPr id="111" name="Google Shape;111;p9"/>
          <p:cNvSpPr txBox="1"/>
          <p:nvPr/>
        </p:nvSpPr>
        <p:spPr>
          <a:xfrm>
            <a:off x="7071000" y="4481700"/>
            <a:ext cx="2073000" cy="6618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0" i="0" lang="cs" sz="3100" u="none" cap="none" strike="noStrike">
                <a:solidFill>
                  <a:srgbClr val="000000"/>
                </a:solidFill>
                <a:latin typeface="Pacifico"/>
                <a:ea typeface="Pacifico"/>
                <a:cs typeface="Pacifico"/>
                <a:sym typeface="Pacifico"/>
              </a:rPr>
              <a:t>Bears food</a:t>
            </a:r>
            <a:endParaRPr b="0" i="0" sz="3100" u="none" cap="none" strike="noStrike">
              <a:solidFill>
                <a:srgbClr val="000000"/>
              </a:solidFill>
              <a:latin typeface="Pacifico"/>
              <a:ea typeface="Pacifico"/>
              <a:cs typeface="Pacifico"/>
              <a:sym typeface="Pacific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479DE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